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3"/>
  </p:notes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63" r:id="rId12"/>
    <p:sldId id="264" r:id="rId13"/>
    <p:sldId id="265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6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51002F-AF65-4543-AA14-D867F0088907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EFF1D3-0575-46CB-8DEA-26CAB89B2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51A51C-F474-4A1A-8166-C1D9EEA43E03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60DF0B-542C-4EEA-A39F-3EF7A6AE2DFF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7AD499-A9C3-40B4-A4ED-3A2C2CE05549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9E8FE8-4D4F-452C-880F-4F7A4090104E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EB098A-CDAE-435B-85E0-10509088E12D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F899AB-B48F-40B8-8E68-DDDE77E9E3A4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069210-470B-4746-A7E5-51842CC3F0C9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373343-3795-450E-8AD3-E0C4BACAF36E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C53B42-86D7-4028-AF80-E5500E0B124F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1A0832-FE0F-4CAC-B314-2EF030F56369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E09A7F-695E-4DB7-852D-185D31DC553E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E1212-99F5-44D0-9E84-B1F2C4BD017B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769E98-D63B-4DF1-9F92-0F494A2ACE53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C97A63-085A-434F-8C40-C1097AEAE925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974B9C-47AC-486A-97BE-C142AAA896E2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106E43-696B-41D4-9C6F-9CE2C8F7D51B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DB411C-6FC8-482E-B7F9-88179F5CB14E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6A5495-39F6-4803-A5DD-12197687E94E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0C52FF-9123-4320-B83D-8F5906A41BCC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FBA6EB-F644-4496-89DE-EEFE5042697A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248188-9AB2-48C6-87BD-4E6819AA3C91}" type="slidenum">
              <a:rPr 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25C5A-413D-4EC2-AD57-8D1451E1E880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CBC4-AFE2-43C2-9697-E1866CE1B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CF638-44BC-423D-B483-6A2C149881E2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9211D-7323-4875-82A4-E430FB48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A6C7A-4BF4-4326-9031-9C93D3059623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707B8-AA6D-4E0E-8714-0EFA54782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798CA-02A5-4E66-AC7D-5C0BC380304F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ADA8-7DDE-40F6-A9BD-65DFD0E60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5BEB-52C2-4896-91F9-3D9655A9A708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BA894-16F8-459A-B8F9-ABB0D4B30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1820D-1BB8-4127-961B-1B8DC2B3183E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DA866-EE77-4D86-8DC6-372088A00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AB544-AF8A-4070-8470-BA76831FBE87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F3ED8-16D4-447E-94BF-4767ED596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6771C-5461-4DA6-A4E2-39DBE6B726E7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7E304-E529-4C83-960C-771A55955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BB2FF-E7F1-43BA-AC7A-1C85E34860B3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159DB-437C-4145-86EB-EB314B607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148F-530B-46B6-9387-93CF2BA4789F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D36F1-6089-4C87-9CAA-9B5EEDE4D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D40E-F1B8-4EB3-B819-A12408AE4F39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9F5EB-9856-43A2-914D-69EB16DD7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539756-8775-4674-930D-B864FCBFDCF3}" type="datetimeFigureOut">
              <a:rPr lang="ru-RU"/>
              <a:pPr>
                <a:defRPr/>
              </a:pPr>
              <a:t>15.04.2014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50B8C6A8-FBFB-4455-A901-C75E05CF5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58" r:id="rId2"/>
    <p:sldLayoutId id="2147483966" r:id="rId3"/>
    <p:sldLayoutId id="2147483959" r:id="rId4"/>
    <p:sldLayoutId id="2147483967" r:id="rId5"/>
    <p:sldLayoutId id="2147483960" r:id="rId6"/>
    <p:sldLayoutId id="2147483961" r:id="rId7"/>
    <p:sldLayoutId id="2147483968" r:id="rId8"/>
    <p:sldLayoutId id="2147483962" r:id="rId9"/>
    <p:sldLayoutId id="2147483963" r:id="rId10"/>
    <p:sldLayoutId id="21474839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oshechka@mail.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upsik@narod.r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Как грамотно устроиться на работу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/>
              <a:t>Сопроводительное письмо (</a:t>
            </a:r>
            <a:r>
              <a:rPr lang="en-US" sz="2800" smtClean="0"/>
              <a:t>Cover letter)</a:t>
            </a:r>
            <a:endParaRPr 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CL </a:t>
            </a:r>
            <a:r>
              <a:rPr lang="ru-RU" sz="2200" dirty="0" smtClean="0"/>
              <a:t>просто необходимо в случае, когда на одну вакансию масса откликов. Оно поможет «выделиться в толпе».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CL </a:t>
            </a:r>
            <a:r>
              <a:rPr lang="ru-RU" sz="2200" dirty="0" smtClean="0"/>
              <a:t>сразу показывает специалисту по персоналу Ваши навыки письменной коммуникации и знание делового этикета.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/>
              <a:t>Структура:</a:t>
            </a:r>
          </a:p>
          <a:p>
            <a:pPr marL="77724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 smtClean="0"/>
              <a:t>Вступление</a:t>
            </a:r>
          </a:p>
          <a:p>
            <a:pPr marL="77724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 smtClean="0"/>
              <a:t>Основная часть письма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Продемонстрируйте знание бизнеса компании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Покажите наличие необходимых качеств и умений, либо какие личные качества помогут Вам добиться успеха в этой сфере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Покажите как вы способны решать задачи, стоящие перед компанией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Продемонстрируйте грамотную речь и способность четко доносить информацию</a:t>
            </a:r>
          </a:p>
          <a:p>
            <a:pPr marL="708660" lvl="1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Заключение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Уместно поблагодарить адресата за время, потраченное на прочтение Вашего </a:t>
            </a:r>
            <a:r>
              <a:rPr lang="en-US" dirty="0" smtClean="0"/>
              <a:t>CL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ВАЖНО: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«Почему Вас должны взять на эту работу?»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Никогда не начинать параграфы со слова «Я»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Не пишите про собственные проблемы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Тип референции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eaLnBrk="1" hangingPunct="1"/>
            <a:r>
              <a:rPr lang="ru-RU" sz="3200" smtClean="0"/>
              <a:t>Как Вы определяете, что добились успеха ?</a:t>
            </a:r>
          </a:p>
          <a:p>
            <a:pPr eaLnBrk="1" hangingPunct="1"/>
            <a:r>
              <a:rPr lang="ru-RU" sz="3200" smtClean="0"/>
              <a:t>Как Вы принимаете решения?</a:t>
            </a:r>
          </a:p>
          <a:p>
            <a:pPr eaLnBrk="1" hangingPunct="1"/>
            <a:r>
              <a:rPr lang="ru-RU" sz="3200" smtClean="0"/>
              <a:t>Вы хорошо водите машину (готовите)? Почему Вы так считаете?</a:t>
            </a:r>
          </a:p>
          <a:p>
            <a:pPr eaLnBrk="1" hangingPunct="1"/>
            <a:r>
              <a:rPr lang="ru-RU" sz="3200" smtClean="0"/>
              <a:t>Вы хороший партнер в команде? Почему вы так считаете? </a:t>
            </a:r>
          </a:p>
          <a:p>
            <a:pPr eaLnBrk="1" hangingPunct="1">
              <a:buFont typeface="Arial" charset="0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Тип референции</a:t>
            </a:r>
            <a:endParaRPr lang="ru-RU" sz="2800" smtClean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eaLnBrk="1" hangingPunct="1"/>
            <a:r>
              <a:rPr lang="ru-RU" sz="2800" smtClean="0"/>
              <a:t>Внешняя </a:t>
            </a:r>
          </a:p>
          <a:p>
            <a:pPr lvl="1" eaLnBrk="1" hangingPunct="1"/>
            <a:r>
              <a:rPr lang="ru-RU" sz="2800" smtClean="0"/>
              <a:t>Секретарь, продавец, оператор</a:t>
            </a:r>
          </a:p>
          <a:p>
            <a:pPr eaLnBrk="1" hangingPunct="1"/>
            <a:r>
              <a:rPr lang="ru-RU" sz="2800" smtClean="0"/>
              <a:t>Внутренняя </a:t>
            </a:r>
          </a:p>
          <a:p>
            <a:pPr lvl="1" eaLnBrk="1" hangingPunct="1"/>
            <a:r>
              <a:rPr lang="ru-RU" sz="2800" smtClean="0"/>
              <a:t>Юрист, аудитор, финансовый контроллер</a:t>
            </a:r>
          </a:p>
          <a:p>
            <a:pPr eaLnBrk="1" hangingPunct="1">
              <a:buFont typeface="Arial" charset="0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Стремление - избегание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eaLnBrk="1" hangingPunct="1"/>
            <a:r>
              <a:rPr lang="ru-RU" sz="2800" smtClean="0"/>
              <a:t>Что для Вас важно в работе?</a:t>
            </a:r>
          </a:p>
          <a:p>
            <a:pPr eaLnBrk="1" hangingPunct="1"/>
            <a:r>
              <a:rPr lang="ru-RU" sz="2800" smtClean="0"/>
              <a:t>Какой коллектив для Вас оптимален?</a:t>
            </a:r>
          </a:p>
          <a:p>
            <a:pPr eaLnBrk="1" hangingPunct="1"/>
            <a:r>
              <a:rPr lang="ru-RU" sz="2800" smtClean="0"/>
              <a:t>Опишите идеальное место работы для себя.</a:t>
            </a:r>
          </a:p>
          <a:p>
            <a:pPr eaLnBrk="1" hangingPunct="1"/>
            <a:r>
              <a:rPr lang="ru-RU" sz="2800" smtClean="0"/>
              <a:t>Опишите идеальное …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Стремление - избегание</a:t>
            </a:r>
            <a:endParaRPr lang="ru-RU" sz="2800" smtClean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eaLnBrk="1" hangingPunct="1"/>
            <a:r>
              <a:rPr lang="ru-RU" sz="2800" smtClean="0"/>
              <a:t>Стремление </a:t>
            </a:r>
          </a:p>
          <a:p>
            <a:pPr lvl="1" eaLnBrk="1" hangingPunct="1"/>
            <a:r>
              <a:rPr lang="ru-RU" sz="2800" smtClean="0"/>
              <a:t>Позитивная формулировка:		    «как хочу»</a:t>
            </a:r>
          </a:p>
          <a:p>
            <a:pPr eaLnBrk="1" hangingPunct="1"/>
            <a:r>
              <a:rPr lang="ru-RU" sz="2800" smtClean="0"/>
              <a:t>Избегание </a:t>
            </a:r>
          </a:p>
          <a:p>
            <a:pPr lvl="1" eaLnBrk="1" hangingPunct="1"/>
            <a:r>
              <a:rPr lang="ru-RU" sz="2800" smtClean="0"/>
              <a:t>Отрицание, ориентация на поиск ошибок: «как не хочу»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Процесс - результат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eaLnBrk="1" hangingPunct="1"/>
            <a:r>
              <a:rPr lang="ru-RU" sz="2800" smtClean="0"/>
              <a:t>Что Вам больше всего нравится в…?</a:t>
            </a:r>
          </a:p>
          <a:p>
            <a:pPr eaLnBrk="1" hangingPunct="1"/>
            <a:r>
              <a:rPr lang="ru-RU" sz="2800" smtClean="0"/>
              <a:t>Что нужно, чтобы успешно пройти испытательный срок ?</a:t>
            </a:r>
          </a:p>
          <a:p>
            <a:pPr eaLnBrk="1" hangingPunct="1"/>
            <a:r>
              <a:rPr lang="ru-RU" sz="2800" smtClean="0"/>
              <a:t>Как Вы организуете свою работу?</a:t>
            </a:r>
          </a:p>
          <a:p>
            <a:pPr eaLnBrk="1" hangingPunct="1"/>
            <a:r>
              <a:rPr lang="ru-RU" sz="2800" smtClean="0"/>
              <a:t>Опишите свой самый интересный проект \ период работы.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Процесс - результат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eaLnBrk="1" hangingPunct="1"/>
            <a:endParaRPr lang="ru-RU" sz="2000" smtClean="0"/>
          </a:p>
        </p:txBody>
      </p:sp>
      <p:sp>
        <p:nvSpPr>
          <p:cNvPr id="4" name=" 3"/>
          <p:cNvSpPr/>
          <p:nvPr/>
        </p:nvSpPr>
        <p:spPr>
          <a:xfrm>
            <a:off x="1042988" y="815975"/>
            <a:ext cx="7215187" cy="4510088"/>
          </a:xfrm>
          <a:prstGeom prst="swooshArrow">
            <a:avLst>
              <a:gd name="adj1" fmla="val 25000"/>
              <a:gd name="adj2" fmla="val 25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5" name="Овал 4"/>
          <p:cNvSpPr/>
          <p:nvPr/>
        </p:nvSpPr>
        <p:spPr>
          <a:xfrm>
            <a:off x="1958975" y="3929063"/>
            <a:ext cx="187325" cy="1873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510" name="Группа 5"/>
          <p:cNvGrpSpPr>
            <a:grpSpLocks/>
          </p:cNvGrpSpPr>
          <p:nvPr/>
        </p:nvGrpSpPr>
        <p:grpSpPr bwMode="auto">
          <a:xfrm>
            <a:off x="885825" y="4022725"/>
            <a:ext cx="4014788" cy="1303338"/>
            <a:chOff x="-78116" y="3237023"/>
            <a:chExt cx="4013881" cy="130325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78116" y="3237023"/>
              <a:ext cx="4013881" cy="130325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-78116" y="3237023"/>
              <a:ext cx="4013881" cy="1303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99403" tIns="0" rIns="0" bIns="0" spcCol="1270"/>
            <a:lstStyle/>
            <a:p>
              <a:pPr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dirty="0"/>
                <a:t>Секретарь, администратор сети, оператор </a:t>
              </a:r>
            </a:p>
          </p:txBody>
        </p:sp>
      </p:grpSp>
      <p:sp>
        <p:nvSpPr>
          <p:cNvPr id="7" name="Овал 6"/>
          <p:cNvSpPr/>
          <p:nvPr/>
        </p:nvSpPr>
        <p:spPr>
          <a:xfrm>
            <a:off x="3614738" y="2703513"/>
            <a:ext cx="339725" cy="339725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512" name="Группа 7"/>
          <p:cNvGrpSpPr>
            <a:grpSpLocks/>
          </p:cNvGrpSpPr>
          <p:nvPr/>
        </p:nvGrpSpPr>
        <p:grpSpPr bwMode="auto">
          <a:xfrm>
            <a:off x="2678113" y="2157413"/>
            <a:ext cx="3943350" cy="3884612"/>
            <a:chOff x="1714511" y="1371710"/>
            <a:chExt cx="3942446" cy="388394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714511" y="1371710"/>
              <a:ext cx="3942446" cy="388394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1714511" y="1371710"/>
              <a:ext cx="3942446" cy="38839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79691" tIns="0" rIns="0" bIns="0" spcCol="1270"/>
            <a:lstStyle/>
            <a:p>
              <a:pPr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dirty="0"/>
                <a:t>Ассистент руководителя, главный бухгалтер, клиентский сервис</a:t>
              </a:r>
            </a:p>
          </p:txBody>
        </p:sp>
      </p:grpSp>
      <p:sp>
        <p:nvSpPr>
          <p:cNvPr id="9" name="Овал 8"/>
          <p:cNvSpPr/>
          <p:nvPr/>
        </p:nvSpPr>
        <p:spPr>
          <a:xfrm>
            <a:off x="6823075" y="1628775"/>
            <a:ext cx="468313" cy="46831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514" name="Группа 9"/>
          <p:cNvGrpSpPr>
            <a:grpSpLocks/>
          </p:cNvGrpSpPr>
          <p:nvPr/>
        </p:nvGrpSpPr>
        <p:grpSpPr bwMode="auto">
          <a:xfrm>
            <a:off x="6019800" y="1789113"/>
            <a:ext cx="2089150" cy="3797300"/>
            <a:chOff x="5054739" y="1002842"/>
            <a:chExt cx="2089053" cy="379789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054739" y="1002842"/>
              <a:ext cx="2089053" cy="379789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5054739" y="1002842"/>
              <a:ext cx="2089053" cy="37978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48508" tIns="0" rIns="0" bIns="0" spcCol="1270"/>
            <a:lstStyle/>
            <a:p>
              <a:pPr defTabSz="14224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dirty="0"/>
                <a:t>Активные продажи, топ-менеджер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Процедуры-возможности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eaLnBrk="1" hangingPunct="1"/>
            <a:r>
              <a:rPr lang="ru-RU" sz="2800" smtClean="0"/>
              <a:t>Как Вы будете готовиться к переговорам (публичному выступлению)?</a:t>
            </a:r>
          </a:p>
          <a:p>
            <a:pPr eaLnBrk="1" hangingPunct="1"/>
            <a:r>
              <a:rPr lang="ru-RU" sz="2800" smtClean="0"/>
              <a:t>Вы предпочитаете один и тот же ресторан (дорогу до дома, направление в бизнесе) или любите ходить в новые?</a:t>
            </a:r>
          </a:p>
          <a:p>
            <a:pPr eaLnBrk="1" hangingPunct="1"/>
            <a:r>
              <a:rPr lang="ru-RU" sz="2800" smtClean="0"/>
              <a:t>Что Вы считаете своим самым большим достижением?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Процедуры-возможности</a:t>
            </a:r>
            <a:endParaRPr lang="ru-RU" sz="2800" smtClean="0"/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928688" y="685800"/>
            <a:ext cx="7377112" cy="4457700"/>
          </a:xfrm>
        </p:spPr>
        <p:txBody>
          <a:bodyPr/>
          <a:lstStyle/>
          <a:p>
            <a:pPr eaLnBrk="1" hangingPunct="1"/>
            <a:r>
              <a:rPr lang="ru-RU" sz="2800" smtClean="0"/>
              <a:t>Процедуры </a:t>
            </a:r>
          </a:p>
          <a:p>
            <a:pPr lvl="1" eaLnBrk="1" hangingPunct="1"/>
            <a:r>
              <a:rPr lang="ru-RU" sz="2800" smtClean="0"/>
              <a:t>Соблюдение инструкции, неизменных технологий</a:t>
            </a:r>
          </a:p>
          <a:p>
            <a:pPr eaLnBrk="1" hangingPunct="1"/>
            <a:r>
              <a:rPr lang="ru-RU" sz="2800" smtClean="0"/>
              <a:t>Возможности </a:t>
            </a:r>
          </a:p>
          <a:p>
            <a:pPr lvl="1" eaLnBrk="1" hangingPunct="1"/>
            <a:r>
              <a:rPr lang="ru-RU" sz="2800" smtClean="0"/>
              <a:t>Творческий подход, изменчивая внешняя среда для «звезд»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Сходства-различия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eaLnBrk="1" hangingPunct="1"/>
            <a:r>
              <a:rPr lang="ru-RU" sz="2800" smtClean="0"/>
              <a:t>Сравните свое последнее место с предыдущим?</a:t>
            </a:r>
          </a:p>
          <a:p>
            <a:pPr eaLnBrk="1" hangingPunct="1"/>
            <a:r>
              <a:rPr lang="ru-RU" sz="2800" smtClean="0"/>
              <a:t>Сравните свою специальность по образованию с реально работой?</a:t>
            </a:r>
          </a:p>
          <a:p>
            <a:pPr eaLnBrk="1" hangingPunct="1"/>
            <a:r>
              <a:rPr lang="ru-RU" sz="2800" smtClean="0"/>
              <a:t>Сравните бухучет иностранного предприятия с российским</a:t>
            </a:r>
            <a:r>
              <a:rPr lang="ru-RU" sz="2000" smtClean="0"/>
              <a:t>?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/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Э</a:t>
            </a:r>
            <a:r>
              <a:rPr lang="ru-RU" dirty="0" smtClean="0"/>
              <a:t>ффективное резюме: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/>
              <a:t>Основное предназначение резюме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/>
              <a:t>Ключевые факторы резюме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/>
              <a:t>Основные требования к структуре резюме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/>
              <a:t>Возможные форматы резюме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/>
              <a:t>Основные ошибки при рассылке резюме</a:t>
            </a:r>
            <a:endParaRPr lang="en-US" sz="17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/>
              <a:t>Как повлиять на работодателя до, во время и после рассылки резюме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700" dirty="0"/>
              <a:t>Сопроводительное письмо (</a:t>
            </a:r>
            <a:r>
              <a:rPr lang="en-US" sz="1700" dirty="0"/>
              <a:t>Cover letter)</a:t>
            </a:r>
            <a:endParaRPr lang="ru-RU" sz="1700" dirty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Анализ метапрограмм при собеседовании: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/>
              <a:t>Тип референции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/>
              <a:t>Стремление-избегание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/>
              <a:t>Процедуры-возможности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/>
              <a:t>Процесс-результат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/>
              <a:t>Стремление-избегание</a:t>
            </a:r>
            <a:endParaRPr lang="ru-RU" sz="2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Сходства-различия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eaLnBrk="1" hangingPunct="1"/>
            <a:r>
              <a:rPr lang="ru-RU" sz="2800" smtClean="0"/>
              <a:t>Сходства</a:t>
            </a:r>
          </a:p>
          <a:p>
            <a:pPr lvl="1" eaLnBrk="1" hangingPunct="1"/>
            <a:r>
              <a:rPr lang="ru-RU" sz="2800" smtClean="0"/>
              <a:t>Стремление к компромиссу, успешность в общении</a:t>
            </a:r>
          </a:p>
          <a:p>
            <a:pPr eaLnBrk="1" hangingPunct="1"/>
            <a:r>
              <a:rPr lang="ru-RU" sz="2800" smtClean="0"/>
              <a:t>Различия </a:t>
            </a:r>
          </a:p>
          <a:p>
            <a:pPr lvl="1" eaLnBrk="1" hangingPunct="1"/>
            <a:r>
              <a:rPr lang="ru-RU" sz="2800" smtClean="0"/>
              <a:t>Сложное решение конфликтов, изобретения</a:t>
            </a:r>
          </a:p>
          <a:p>
            <a:pPr eaLnBrk="1" hangingPunct="1"/>
            <a:endParaRPr lang="ru-RU" sz="2000" smtClean="0"/>
          </a:p>
        </p:txBody>
      </p:sp>
      <p:sp>
        <p:nvSpPr>
          <p:cNvPr id="15" name="Стрелка вправо 4"/>
          <p:cNvSpPr/>
          <p:nvPr/>
        </p:nvSpPr>
        <p:spPr>
          <a:xfrm>
            <a:off x="3749675" y="1436688"/>
            <a:ext cx="4129088" cy="16144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/>
          <a:lstStyle/>
          <a:p>
            <a:pPr marL="285750" lvl="1" indent="-285750" defTabSz="1333500" fontAlgn="auto">
              <a:lnSpc>
                <a:spcPct val="90000"/>
              </a:lnSpc>
              <a:spcAft>
                <a:spcPct val="15000"/>
              </a:spcAft>
              <a:defRPr/>
            </a:pPr>
            <a:endParaRPr lang="ru-RU" sz="3000" dirty="0"/>
          </a:p>
        </p:txBody>
      </p:sp>
      <p:sp>
        <p:nvSpPr>
          <p:cNvPr id="11" name="Стрелка вправо 8"/>
          <p:cNvSpPr/>
          <p:nvPr/>
        </p:nvSpPr>
        <p:spPr>
          <a:xfrm>
            <a:off x="3749675" y="3806825"/>
            <a:ext cx="4129088" cy="16144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9050" tIns="19050" rIns="19050" bIns="19050" spcCol="1270"/>
          <a:lstStyle/>
          <a:p>
            <a:pPr marL="285750" lvl="1" indent="-285750" defTabSz="1333500" fontAlgn="auto">
              <a:lnSpc>
                <a:spcPct val="90000"/>
              </a:lnSpc>
              <a:spcAft>
                <a:spcPct val="15000"/>
              </a:spcAft>
              <a:defRPr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4000" smtClean="0"/>
              <a:t>Успехов!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/>
              <a:t>Основное предназначение резюме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 rtlCol="0"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Задачи, которые должно решать резюме:</a:t>
            </a:r>
          </a:p>
          <a:p>
            <a:pPr marL="640080" lvl="1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Выделять среди других</a:t>
            </a:r>
          </a:p>
          <a:p>
            <a:pPr marL="640080" lvl="1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Оно должно зацепить работодателя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Пути достижения этих целей:</a:t>
            </a:r>
          </a:p>
          <a:p>
            <a:pPr marL="640080" lvl="1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Индивидуальное пробивное резюме для конкретной компании</a:t>
            </a:r>
          </a:p>
          <a:p>
            <a:pPr marL="640080" lvl="1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Массовая рассылка одного резюме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7554913" cy="655637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По данным сайта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HeadHunter.ru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eaLnBrk="1" hangingPunct="1"/>
            <a:endParaRPr lang="ru-RU" sz="2000" smtClean="0"/>
          </a:p>
        </p:txBody>
      </p:sp>
      <p:pic>
        <p:nvPicPr>
          <p:cNvPr id="9220" name="Picture 2" descr="C:\Users\Акимовы\Desktop\H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412875"/>
            <a:ext cx="8024812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/>
              <a:t>Ключевые факторы резюме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 rtlCol="0"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Краткость</a:t>
            </a:r>
            <a:endParaRPr lang="en-US" sz="2000" dirty="0"/>
          </a:p>
          <a:p>
            <a:pPr marL="640080" lvl="1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/>
              <a:t>«Краткость – сестра таланта» </a:t>
            </a:r>
            <a:r>
              <a:rPr lang="ru-RU" sz="1800" b="1" dirty="0" err="1"/>
              <a:t>А.П</a:t>
            </a:r>
            <a:r>
              <a:rPr lang="ru-RU" sz="1800" b="1" dirty="0"/>
              <a:t>. Чехов</a:t>
            </a:r>
            <a:endParaRPr lang="ru-RU" sz="1800" dirty="0"/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Индивидуальность</a:t>
            </a:r>
            <a:endParaRPr lang="en-US" sz="2000" dirty="0"/>
          </a:p>
          <a:p>
            <a:pPr marL="640080" lvl="1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Не нужно показывать, что вы мастер на все руки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Сосредоточенность на результатах</a:t>
            </a:r>
          </a:p>
          <a:p>
            <a:pPr marL="640080" lvl="1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Приводите конкретные примеры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Основные требования к структуре резюме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/>
          <a:lstStyle/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z="2000" smtClean="0"/>
              <a:t>Инициалы</a:t>
            </a:r>
          </a:p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z="2000" smtClean="0"/>
              <a:t>Желаемая должность (должности)/ позиция/ вакансия</a:t>
            </a:r>
          </a:p>
          <a:p>
            <a:pPr lvl="1" eaLnBrk="1" hangingPunct="1"/>
            <a:r>
              <a:rPr lang="ru-RU" sz="1600" smtClean="0"/>
              <a:t>Наименование вакансии – первое, с чего начнет изучение резюме работодатель</a:t>
            </a:r>
          </a:p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z="2000" smtClean="0"/>
              <a:t>Контактная информация</a:t>
            </a:r>
          </a:p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z="2000" smtClean="0"/>
              <a:t>Образование</a:t>
            </a:r>
          </a:p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z="2000" smtClean="0"/>
              <a:t>Опыт работы</a:t>
            </a:r>
          </a:p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z="2000" smtClean="0"/>
              <a:t>Профессиональные компетенции</a:t>
            </a:r>
          </a:p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z="2000" smtClean="0"/>
              <a:t>Личностные качества</a:t>
            </a:r>
          </a:p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z="2000" smtClean="0"/>
              <a:t>Дополнительные данные</a:t>
            </a:r>
          </a:p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z="2000" smtClean="0"/>
              <a:t>Хобби и увлечения</a:t>
            </a:r>
          </a:p>
          <a:p>
            <a:pPr marL="457200" indent="-457200" eaLnBrk="1" hangingPunct="1">
              <a:buFont typeface="Impact" pitchFamily="34" charset="0"/>
              <a:buAutoNum type="arabicPeriod"/>
            </a:pPr>
            <a:r>
              <a:rPr lang="ru-RU" sz="2000" smtClean="0"/>
              <a:t>Рекомендации</a:t>
            </a:r>
          </a:p>
          <a:p>
            <a:pPr marL="457200" indent="-457200" eaLnBrk="1" hangingPunct="1">
              <a:buFont typeface="Impact" pitchFamily="34" charset="0"/>
              <a:buAutoNum type="arabicPeriod"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/>
              <a:t>Возможные форматы резюме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/>
              <a:t>Хронологическое резюме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Преимущества</a:t>
            </a:r>
            <a:r>
              <a:rPr lang="ru-RU" sz="1800" dirty="0" smtClean="0"/>
              <a:t>: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Простота и удобство для чтения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Хорошо прослеживается карьерный рост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Применяется в случаях, когда: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Перечень отражает карьерный рост и развитие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Названия организаций, в которых Вы работали являются солидными</a:t>
            </a:r>
            <a:endParaRPr lang="ru-RU" sz="16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/>
              <a:t>Функциональное (целевое) резюме</a:t>
            </a:r>
          </a:p>
          <a:p>
            <a:pPr marL="59436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Преимущества: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Подчеркивает карьерные и профессиональные достижения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Скрывает недостатки и пробелы в профессиональном стаже</a:t>
            </a:r>
          </a:p>
          <a:p>
            <a:pPr marL="54864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Применяется в случаях, когда: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Впервые предлагаете услуги на рынке труда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Работали по контракту сразу на нескольких работодателей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Часто меняли работу</a:t>
            </a:r>
          </a:p>
          <a:p>
            <a:pPr marL="86868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/>
              <a:t>Есть длительные перерывы в стаже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/>
          <a:lstStyle/>
          <a:p>
            <a:pPr eaLnBrk="1" hangingPunct="1"/>
            <a:r>
              <a:rPr lang="ru-RU" sz="2800" smtClean="0"/>
              <a:t>Основные ошибки при рассылке резюме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 rtlCol="0">
            <a:no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Отсутствует или неправильно оформлена тема письма</a:t>
            </a:r>
          </a:p>
          <a:p>
            <a:pPr marL="1828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=&gt; </a:t>
            </a:r>
            <a:r>
              <a:rPr lang="ru-RU" sz="1600" dirty="0"/>
              <a:t>Выясните конкретное лицо и точное название должности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Неточные данные в графе «от»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Отправка резюме с корпоративного адреса</a:t>
            </a:r>
          </a:p>
          <a:p>
            <a:pPr marL="1828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=&gt; </a:t>
            </a:r>
            <a:r>
              <a:rPr lang="ru-RU" sz="1600" dirty="0"/>
              <a:t>И чем это вы на работе занимаетесь?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Отсутствие сопроводительного письма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Использование просительных слов и слов надежды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Неточное обращение типа «доброе время суток»</a:t>
            </a:r>
          </a:p>
          <a:p>
            <a:pPr marL="18288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/>
              <a:t>=&gt; </a:t>
            </a:r>
            <a:r>
              <a:rPr lang="ru-RU" sz="1600" dirty="0"/>
              <a:t>Просто «здравствуйте»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Стандартное название самого файла резюме (</a:t>
            </a:r>
            <a:r>
              <a:rPr lang="ru-RU" sz="1600" dirty="0" err="1"/>
              <a:t>резюме1</a:t>
            </a:r>
            <a:r>
              <a:rPr lang="ru-RU" sz="1600" dirty="0"/>
              <a:t>,…)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Использование сокращений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err="1">
                <a:hlinkClick r:id="rId3"/>
              </a:rPr>
              <a:t>koshechka</a:t>
            </a:r>
            <a:r>
              <a:rPr lang="ru-RU" sz="1600" dirty="0">
                <a:hlinkClick r:id="rId3"/>
              </a:rPr>
              <a:t>@</a:t>
            </a:r>
            <a:r>
              <a:rPr lang="en-US" sz="1600" dirty="0">
                <a:hlinkClick r:id="rId3"/>
              </a:rPr>
              <a:t>mail</a:t>
            </a:r>
            <a:r>
              <a:rPr lang="ru-RU" sz="1600" dirty="0">
                <a:hlinkClick r:id="rId3"/>
              </a:rPr>
              <a:t>.</a:t>
            </a:r>
            <a:r>
              <a:rPr lang="en-US" sz="1600" dirty="0" err="1">
                <a:hlinkClick r:id="rId3"/>
              </a:rPr>
              <a:t>ru</a:t>
            </a:r>
            <a:r>
              <a:rPr lang="ru-RU" sz="1600" dirty="0"/>
              <a:t>, </a:t>
            </a:r>
            <a:r>
              <a:rPr lang="en-US" sz="1600" dirty="0" err="1">
                <a:hlinkClick r:id="rId4"/>
              </a:rPr>
              <a:t>pupsik</a:t>
            </a:r>
            <a:r>
              <a:rPr lang="ru-RU" sz="1600" dirty="0">
                <a:hlinkClick r:id="rId4"/>
              </a:rPr>
              <a:t>@</a:t>
            </a:r>
            <a:r>
              <a:rPr lang="en-US" sz="1600" dirty="0" err="1">
                <a:hlinkClick r:id="rId4"/>
              </a:rPr>
              <a:t>narod</a:t>
            </a:r>
            <a:r>
              <a:rPr lang="ru-RU" sz="1600" dirty="0">
                <a:hlinkClick r:id="rId4"/>
              </a:rPr>
              <a:t>.</a:t>
            </a:r>
            <a:r>
              <a:rPr lang="en-US" sz="1600" dirty="0" err="1">
                <a:hlinkClick r:id="rId4"/>
              </a:rPr>
              <a:t>ru</a:t>
            </a:r>
            <a:endParaRPr lang="ru-RU" sz="1600" dirty="0"/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Отправка письма с чужого </a:t>
            </a:r>
            <a:r>
              <a:rPr lang="en-US" sz="1600" dirty="0"/>
              <a:t>e</a:t>
            </a:r>
            <a:r>
              <a:rPr lang="ru-RU" sz="1600" dirty="0"/>
              <a:t>-</a:t>
            </a:r>
            <a:r>
              <a:rPr lang="en-US" sz="1600" dirty="0"/>
              <a:t>mail</a:t>
            </a:r>
            <a:endParaRPr lang="ru-RU" sz="1600" dirty="0"/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Отправка не на конкретную вакансию, а вообще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Нет файла резюме – оно в теле письма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Архив резюме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Новые версии ПО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516563"/>
            <a:ext cx="6781800" cy="655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 повлиять на работодателя до, во время и после рассылки резюме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0763"/>
          </a:xfrm>
        </p:spPr>
        <p:txBody>
          <a:bodyPr rtlCol="0">
            <a:normAutofit/>
          </a:bodyPr>
          <a:lstStyle/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Сделать обращение личным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Используйте все, что было сказано выше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Придайте приоритет письму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Отправляйте резюме перед началом рабочего дня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Закончить письмо предложением конкретных действий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Отслеживайте получение резюме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Узнайте, кто будет с вами беседовать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Благодарите каждый раз (отправьте письмо каждому человеку, кто проводил с вами собеседование собеседование)</a:t>
            </a:r>
          </a:p>
          <a:p>
            <a:pPr marL="27432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/>
              <a:t>Учитесь презентовать себя и отвечать на вопросы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89</TotalTime>
  <Words>812</Words>
  <Application>Microsoft Office PowerPoint</Application>
  <PresentationFormat>Экран (4:3)</PresentationFormat>
  <Paragraphs>174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Times New Roman</vt:lpstr>
      <vt:lpstr>Arial</vt:lpstr>
      <vt:lpstr>Impact</vt:lpstr>
      <vt:lpstr>Calibri</vt:lpstr>
      <vt:lpstr>NewsPrint</vt:lpstr>
      <vt:lpstr>Как грамотно устроиться на работу</vt:lpstr>
      <vt:lpstr>План</vt:lpstr>
      <vt:lpstr>Основное предназначение резюме</vt:lpstr>
      <vt:lpstr>По данным сайта HeadHunter.ru</vt:lpstr>
      <vt:lpstr>Ключевые факторы резюме</vt:lpstr>
      <vt:lpstr>Основные требования к структуре резюме</vt:lpstr>
      <vt:lpstr>Возможные форматы резюме</vt:lpstr>
      <vt:lpstr>Основные ошибки при рассылке резюме</vt:lpstr>
      <vt:lpstr>Как повлиять на работодателя до, во время и после рассылки резюме</vt:lpstr>
      <vt:lpstr>Сопроводительное письмо (Cover letter)</vt:lpstr>
      <vt:lpstr>Тип референции</vt:lpstr>
      <vt:lpstr>Тип референции</vt:lpstr>
      <vt:lpstr>Стремление - избегание</vt:lpstr>
      <vt:lpstr>Стремление - избегание</vt:lpstr>
      <vt:lpstr>Процесс - результат</vt:lpstr>
      <vt:lpstr>Процесс - результат</vt:lpstr>
      <vt:lpstr>Процедуры-возможности</vt:lpstr>
      <vt:lpstr>Процедуры-возможности</vt:lpstr>
      <vt:lpstr>Сходства-различия</vt:lpstr>
      <vt:lpstr>Сходства-различия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грамотно устроиться на работу</dc:title>
  <dc:creator>Вася</dc:creator>
  <cp:lastModifiedBy>Любовь</cp:lastModifiedBy>
  <cp:revision>12</cp:revision>
  <dcterms:created xsi:type="dcterms:W3CDTF">2011-04-25T18:10:34Z</dcterms:created>
  <dcterms:modified xsi:type="dcterms:W3CDTF">2014-04-15T12:01:56Z</dcterms:modified>
</cp:coreProperties>
</file>